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6"/>
  </p:notesMasterIdLst>
  <p:sldIdLst>
    <p:sldId id="256" r:id="rId2"/>
    <p:sldId id="257" r:id="rId3"/>
    <p:sldId id="258" r:id="rId4"/>
    <p:sldId id="259" r:id="rId5"/>
    <p:sldId id="260" r:id="rId6"/>
    <p:sldId id="261" r:id="rId7"/>
    <p:sldId id="263" r:id="rId8"/>
    <p:sldId id="264" r:id="rId9"/>
    <p:sldId id="265" r:id="rId10"/>
    <p:sldId id="266" r:id="rId11"/>
    <p:sldId id="275" r:id="rId12"/>
    <p:sldId id="267" r:id="rId13"/>
    <p:sldId id="268" r:id="rId14"/>
    <p:sldId id="269" r:id="rId1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378"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2E4C8F-3FB6-41D6-BB97-60D0DD59405B}" type="datetimeFigureOut">
              <a:rPr lang="ru-RU" smtClean="0"/>
              <a:t>17.11.2020</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4DF02B-BD52-4B91-8337-3A6C0CDD6539}" type="slidenum">
              <a:rPr lang="ru-RU" smtClean="0"/>
              <a:t>‹#›</a:t>
            </a:fld>
            <a:endParaRPr lang="ru-RU"/>
          </a:p>
        </p:txBody>
      </p:sp>
    </p:spTree>
    <p:extLst>
      <p:ext uri="{BB962C8B-B14F-4D97-AF65-F5344CB8AC3E}">
        <p14:creationId xmlns:p14="http://schemas.microsoft.com/office/powerpoint/2010/main" val="22078305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264DF02B-BD52-4B91-8337-3A6C0CDD6539}" type="slidenum">
              <a:rPr lang="ru-RU" smtClean="0"/>
              <a:t>7</a:t>
            </a:fld>
            <a:endParaRPr lang="ru-RU"/>
          </a:p>
        </p:txBody>
      </p:sp>
    </p:spTree>
    <p:extLst>
      <p:ext uri="{BB962C8B-B14F-4D97-AF65-F5344CB8AC3E}">
        <p14:creationId xmlns:p14="http://schemas.microsoft.com/office/powerpoint/2010/main" val="1486465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ru-RU" smtClean="0"/>
              <a:t>Образец заголовка</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15" name="Date Placeholder 14"/>
          <p:cNvSpPr>
            <a:spLocks noGrp="1"/>
          </p:cNvSpPr>
          <p:nvPr>
            <p:ph type="dt" sz="half" idx="10"/>
          </p:nvPr>
        </p:nvSpPr>
        <p:spPr/>
        <p:txBody>
          <a:bodyPr/>
          <a:lstStyle/>
          <a:p>
            <a:fld id="{FCDDE4B4-0370-4CB9-A02C-FB31D7B2EC88}" type="datetimeFigureOut">
              <a:rPr lang="ru-RU" smtClean="0"/>
              <a:t>17.11.2020</a:t>
            </a:fld>
            <a:endParaRPr lang="ru-RU"/>
          </a:p>
        </p:txBody>
      </p:sp>
      <p:sp>
        <p:nvSpPr>
          <p:cNvPr id="16" name="Slide Number Placeholder 15"/>
          <p:cNvSpPr>
            <a:spLocks noGrp="1"/>
          </p:cNvSpPr>
          <p:nvPr>
            <p:ph type="sldNum" sz="quarter" idx="11"/>
          </p:nvPr>
        </p:nvSpPr>
        <p:spPr/>
        <p:txBody>
          <a:bodyPr/>
          <a:lstStyle/>
          <a:p>
            <a:fld id="{FC570E4C-9F3D-4E02-B810-4E424A90343A}"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CDDE4B4-0370-4CB9-A02C-FB31D7B2EC88}"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570E4C-9F3D-4E02-B810-4E424A90343A}"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CDDE4B4-0370-4CB9-A02C-FB31D7B2EC88}" type="datetimeFigureOut">
              <a:rPr lang="ru-RU" smtClean="0"/>
              <a:t>17.11.2020</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C570E4C-9F3D-4E02-B810-4E424A90343A}"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Title 12"/>
          <p:cNvSpPr>
            <a:spLocks noGrp="1"/>
          </p:cNvSpPr>
          <p:nvPr>
            <p:ph type="title"/>
          </p:nvPr>
        </p:nvSpPr>
        <p:spPr/>
        <p:txBody>
          <a:bodyPr/>
          <a:lstStyle/>
          <a:p>
            <a:r>
              <a:rPr lang="ru-RU" smtClean="0"/>
              <a:t>Образец заголовка</a:t>
            </a:r>
            <a:endParaRPr lang="en-US"/>
          </a:p>
        </p:txBody>
      </p:sp>
      <p:sp>
        <p:nvSpPr>
          <p:cNvPr id="14" name="Date Placeholder 13"/>
          <p:cNvSpPr>
            <a:spLocks noGrp="1"/>
          </p:cNvSpPr>
          <p:nvPr>
            <p:ph type="dt" sz="half" idx="10"/>
          </p:nvPr>
        </p:nvSpPr>
        <p:spPr/>
        <p:txBody>
          <a:bodyPr/>
          <a:lstStyle/>
          <a:p>
            <a:fld id="{FCDDE4B4-0370-4CB9-A02C-FB31D7B2EC88}" type="datetimeFigureOut">
              <a:rPr lang="ru-RU" smtClean="0"/>
              <a:t>17.11.2020</a:t>
            </a:fld>
            <a:endParaRPr lang="ru-RU"/>
          </a:p>
        </p:txBody>
      </p:sp>
      <p:sp>
        <p:nvSpPr>
          <p:cNvPr id="15" name="Slide Number Placeholder 14"/>
          <p:cNvSpPr>
            <a:spLocks noGrp="1"/>
          </p:cNvSpPr>
          <p:nvPr>
            <p:ph type="sldNum" sz="quarter" idx="11"/>
          </p:nvPr>
        </p:nvSpPr>
        <p:spPr/>
        <p:txBody>
          <a:bodyPr/>
          <a:lstStyle/>
          <a:p>
            <a:fld id="{FC570E4C-9F3D-4E02-B810-4E424A90343A}"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12" name="Date Placeholder 11"/>
          <p:cNvSpPr>
            <a:spLocks noGrp="1"/>
          </p:cNvSpPr>
          <p:nvPr>
            <p:ph type="dt" sz="half" idx="10"/>
          </p:nvPr>
        </p:nvSpPr>
        <p:spPr/>
        <p:txBody>
          <a:bodyPr/>
          <a:lstStyle/>
          <a:p>
            <a:fld id="{FCDDE4B4-0370-4CB9-A02C-FB31D7B2EC88}" type="datetimeFigureOut">
              <a:rPr lang="ru-RU" smtClean="0"/>
              <a:t>17.11.2020</a:t>
            </a:fld>
            <a:endParaRPr lang="ru-RU"/>
          </a:p>
        </p:txBody>
      </p:sp>
      <p:sp>
        <p:nvSpPr>
          <p:cNvPr id="13" name="Slide Number Placeholder 12"/>
          <p:cNvSpPr>
            <a:spLocks noGrp="1"/>
          </p:cNvSpPr>
          <p:nvPr>
            <p:ph type="sldNum" sz="quarter" idx="11"/>
          </p:nvPr>
        </p:nvSpPr>
        <p:spPr/>
        <p:txBody>
          <a:bodyPr/>
          <a:lstStyle/>
          <a:p>
            <a:fld id="{FC570E4C-9F3D-4E02-B810-4E424A90343A}" type="slidenum">
              <a:rPr lang="ru-RU" smtClean="0"/>
              <a:t>‹#›</a:t>
            </a:fld>
            <a:endParaRPr lang="ru-RU"/>
          </a:p>
        </p:txBody>
      </p:sp>
      <p:sp>
        <p:nvSpPr>
          <p:cNvPr id="14" name="Footer Placeholder 13"/>
          <p:cNvSpPr>
            <a:spLocks noGrp="1"/>
          </p:cNvSpPr>
          <p:nvPr>
            <p:ph type="ftr" sz="quarter" idx="12"/>
          </p:nvPr>
        </p:nvSpPr>
        <p:spPr/>
        <p:txBody>
          <a:bodyPr/>
          <a:lstStyle/>
          <a:p>
            <a:endParaRPr lang="ru-RU"/>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ru-RU" smtClean="0"/>
              <a:t>Образец заголовка</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CDDE4B4-0370-4CB9-A02C-FB31D7B2EC88}" type="datetimeFigureOut">
              <a:rPr lang="ru-RU" smtClean="0"/>
              <a:t>17.11.2020</a:t>
            </a:fld>
            <a:endParaRPr lang="ru-RU"/>
          </a:p>
        </p:txBody>
      </p:sp>
      <p:sp>
        <p:nvSpPr>
          <p:cNvPr id="9" name="Slide Number Placeholder 8"/>
          <p:cNvSpPr>
            <a:spLocks noGrp="1"/>
          </p:cNvSpPr>
          <p:nvPr>
            <p:ph type="sldNum" sz="quarter" idx="11"/>
          </p:nvPr>
        </p:nvSpPr>
        <p:spPr/>
        <p:txBody>
          <a:bodyPr/>
          <a:lstStyle/>
          <a:p>
            <a:fld id="{FC570E4C-9F3D-4E02-B810-4E424A90343A}" type="slidenum">
              <a:rPr lang="ru-RU" smtClean="0"/>
              <a:t>‹#›</a:t>
            </a:fld>
            <a:endParaRPr lang="ru-RU"/>
          </a:p>
        </p:txBody>
      </p:sp>
      <p:sp>
        <p:nvSpPr>
          <p:cNvPr id="10" name="Footer Placeholder 9"/>
          <p:cNvSpPr>
            <a:spLocks noGrp="1"/>
          </p:cNvSpPr>
          <p:nvPr>
            <p:ph type="ftr" sz="quarter" idx="12"/>
          </p:nvPr>
        </p:nvSpPr>
        <p:spPr/>
        <p:txBody>
          <a:bodyPr/>
          <a:lstStyle/>
          <a:p>
            <a:endParaRPr lang="ru-RU"/>
          </a:p>
        </p:txBody>
      </p:sp>
      <p:sp>
        <p:nvSpPr>
          <p:cNvPr id="11" name="Title 10"/>
          <p:cNvSpPr>
            <a:spLocks noGrp="1"/>
          </p:cNvSpPr>
          <p:nvPr>
            <p:ph type="title"/>
          </p:nvPr>
        </p:nvSpPr>
        <p:spPr/>
        <p:txBody>
          <a:bodyPr/>
          <a:lstStyle/>
          <a:p>
            <a:r>
              <a:rPr lang="ru-RU" smtClean="0"/>
              <a:t>Образец заголовка</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ru-RU" smtClean="0"/>
              <a:t>Образец заголовка</a:t>
            </a:r>
            <a:endParaRPr lang="en-US" dirty="0"/>
          </a:p>
        </p:txBody>
      </p:sp>
      <p:sp>
        <p:nvSpPr>
          <p:cNvPr id="14" name="Date Placeholder 13"/>
          <p:cNvSpPr>
            <a:spLocks noGrp="1"/>
          </p:cNvSpPr>
          <p:nvPr>
            <p:ph type="dt" sz="half" idx="10"/>
          </p:nvPr>
        </p:nvSpPr>
        <p:spPr/>
        <p:txBody>
          <a:bodyPr/>
          <a:lstStyle/>
          <a:p>
            <a:fld id="{FCDDE4B4-0370-4CB9-A02C-FB31D7B2EC88}" type="datetimeFigureOut">
              <a:rPr lang="ru-RU" smtClean="0"/>
              <a:t>17.11.2020</a:t>
            </a:fld>
            <a:endParaRPr lang="ru-RU"/>
          </a:p>
        </p:txBody>
      </p:sp>
      <p:sp>
        <p:nvSpPr>
          <p:cNvPr id="15" name="Slide Number Placeholder 14"/>
          <p:cNvSpPr>
            <a:spLocks noGrp="1"/>
          </p:cNvSpPr>
          <p:nvPr>
            <p:ph type="sldNum" sz="quarter" idx="11"/>
          </p:nvPr>
        </p:nvSpPr>
        <p:spPr/>
        <p:txBody>
          <a:bodyPr/>
          <a:lstStyle/>
          <a:p>
            <a:fld id="{FC570E4C-9F3D-4E02-B810-4E424A90343A}" type="slidenum">
              <a:rPr lang="ru-RU" smtClean="0"/>
              <a:t>‹#›</a:t>
            </a:fld>
            <a:endParaRPr lang="ru-RU"/>
          </a:p>
        </p:txBody>
      </p:sp>
      <p:sp>
        <p:nvSpPr>
          <p:cNvPr id="16" name="Footer Placeholder 15"/>
          <p:cNvSpPr>
            <a:spLocks noGrp="1"/>
          </p:cNvSpPr>
          <p:nvPr>
            <p:ph type="ftr" sz="quarter" idx="12"/>
          </p:nvPr>
        </p:nvSpPr>
        <p:spPr/>
        <p:txBody>
          <a:bodyPr/>
          <a:lstStyle/>
          <a:p>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ru-RU" smtClean="0"/>
              <a:t>Образец заголовка</a:t>
            </a:r>
            <a:endParaRPr lang="en-US"/>
          </a:p>
        </p:txBody>
      </p:sp>
      <p:sp>
        <p:nvSpPr>
          <p:cNvPr id="7" name="Date Placeholder 6"/>
          <p:cNvSpPr>
            <a:spLocks noGrp="1"/>
          </p:cNvSpPr>
          <p:nvPr>
            <p:ph type="dt" sz="half" idx="10"/>
          </p:nvPr>
        </p:nvSpPr>
        <p:spPr/>
        <p:txBody>
          <a:bodyPr/>
          <a:lstStyle/>
          <a:p>
            <a:fld id="{FCDDE4B4-0370-4CB9-A02C-FB31D7B2EC88}" type="datetimeFigureOut">
              <a:rPr lang="ru-RU" smtClean="0"/>
              <a:t>17.11.2020</a:t>
            </a:fld>
            <a:endParaRPr lang="ru-RU"/>
          </a:p>
        </p:txBody>
      </p:sp>
      <p:sp>
        <p:nvSpPr>
          <p:cNvPr id="8" name="Slide Number Placeholder 7"/>
          <p:cNvSpPr>
            <a:spLocks noGrp="1"/>
          </p:cNvSpPr>
          <p:nvPr>
            <p:ph type="sldNum" sz="quarter" idx="11"/>
          </p:nvPr>
        </p:nvSpPr>
        <p:spPr/>
        <p:txBody>
          <a:bodyPr/>
          <a:lstStyle/>
          <a:p>
            <a:fld id="{FC570E4C-9F3D-4E02-B810-4E424A90343A}" type="slidenum">
              <a:rPr lang="ru-RU" smtClean="0"/>
              <a:t>‹#›</a:t>
            </a:fld>
            <a:endParaRPr lang="ru-RU"/>
          </a:p>
        </p:txBody>
      </p:sp>
      <p:sp>
        <p:nvSpPr>
          <p:cNvPr id="9" name="Footer Placeholder 8"/>
          <p:cNvSpPr>
            <a:spLocks noGrp="1"/>
          </p:cNvSpPr>
          <p:nvPr>
            <p:ph type="ftr" sz="quarter" idx="12"/>
          </p:nvPr>
        </p:nvSpPr>
        <p:spPr/>
        <p:txBody>
          <a:bodyPr/>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CDDE4B4-0370-4CB9-A02C-FB31D7B2EC88}" type="datetimeFigureOut">
              <a:rPr lang="ru-RU" smtClean="0"/>
              <a:t>17.11.2020</a:t>
            </a:fld>
            <a:endParaRPr lang="ru-RU"/>
          </a:p>
        </p:txBody>
      </p:sp>
      <p:sp>
        <p:nvSpPr>
          <p:cNvPr id="6" name="Slide Number Placeholder 5"/>
          <p:cNvSpPr>
            <a:spLocks noGrp="1"/>
          </p:cNvSpPr>
          <p:nvPr>
            <p:ph type="sldNum" sz="quarter" idx="11"/>
          </p:nvPr>
        </p:nvSpPr>
        <p:spPr/>
        <p:txBody>
          <a:bodyPr/>
          <a:lstStyle/>
          <a:p>
            <a:fld id="{FC570E4C-9F3D-4E02-B810-4E424A90343A}" type="slidenum">
              <a:rPr lang="ru-RU" smtClean="0"/>
              <a:t>‹#›</a:t>
            </a:fld>
            <a:endParaRPr lang="ru-RU"/>
          </a:p>
        </p:txBody>
      </p:sp>
      <p:sp>
        <p:nvSpPr>
          <p:cNvPr id="7" name="Footer Placeholder 6"/>
          <p:cNvSpPr>
            <a:spLocks noGrp="1"/>
          </p:cNvSpPr>
          <p:nvPr>
            <p:ph type="ftr" sz="quarter" idx="12"/>
          </p:nvPr>
        </p:nvSpPr>
        <p:spPr/>
        <p:txBody>
          <a:bodyPr/>
          <a:lstStyle/>
          <a:p>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15" name="Date Placeholder 14"/>
          <p:cNvSpPr>
            <a:spLocks noGrp="1"/>
          </p:cNvSpPr>
          <p:nvPr>
            <p:ph type="dt" sz="half" idx="10"/>
          </p:nvPr>
        </p:nvSpPr>
        <p:spPr/>
        <p:txBody>
          <a:bodyPr/>
          <a:lstStyle/>
          <a:p>
            <a:fld id="{FCDDE4B4-0370-4CB9-A02C-FB31D7B2EC88}" type="datetimeFigureOut">
              <a:rPr lang="ru-RU" smtClean="0"/>
              <a:t>17.11.2020</a:t>
            </a:fld>
            <a:endParaRPr lang="ru-RU"/>
          </a:p>
        </p:txBody>
      </p:sp>
      <p:sp>
        <p:nvSpPr>
          <p:cNvPr id="16" name="Slide Number Placeholder 15"/>
          <p:cNvSpPr>
            <a:spLocks noGrp="1"/>
          </p:cNvSpPr>
          <p:nvPr>
            <p:ph type="sldNum" sz="quarter" idx="11"/>
          </p:nvPr>
        </p:nvSpPr>
        <p:spPr/>
        <p:txBody>
          <a:bodyPr/>
          <a:lstStyle/>
          <a:p>
            <a:fld id="{FC570E4C-9F3D-4E02-B810-4E424A90343A}" type="slidenum">
              <a:rPr lang="ru-RU" smtClean="0"/>
              <a:t>‹#›</a:t>
            </a:fld>
            <a:endParaRPr lang="ru-RU"/>
          </a:p>
        </p:txBody>
      </p:sp>
      <p:sp>
        <p:nvSpPr>
          <p:cNvPr id="17" name="Footer Placeholder 16"/>
          <p:cNvSpPr>
            <a:spLocks noGrp="1"/>
          </p:cNvSpPr>
          <p:nvPr>
            <p:ph type="ftr" sz="quarter" idx="12"/>
          </p:nvPr>
        </p:nvSpPr>
        <p:spPr/>
        <p:txBody>
          <a:bodyPr/>
          <a:lstStyle/>
          <a:p>
            <a:endParaRPr lang="ru-RU"/>
          </a:p>
        </p:txBody>
      </p:sp>
      <p:sp>
        <p:nvSpPr>
          <p:cNvPr id="18" name="Title 17"/>
          <p:cNvSpPr>
            <a:spLocks noGrp="1"/>
          </p:cNvSpPr>
          <p:nvPr>
            <p:ph type="title"/>
          </p:nvPr>
        </p:nvSpPr>
        <p:spPr/>
        <p:txBody>
          <a:bodyPr/>
          <a:lstStyle/>
          <a:p>
            <a:r>
              <a:rPr lang="ru-RU" smtClean="0"/>
              <a:t>Образец заголовка</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ru-RU" smtClean="0"/>
              <a:t>Образец заголовка</a:t>
            </a:r>
            <a:endParaRPr lang="en-US"/>
          </a:p>
        </p:txBody>
      </p:sp>
      <p:sp>
        <p:nvSpPr>
          <p:cNvPr id="13" name="Date Placeholder 12"/>
          <p:cNvSpPr>
            <a:spLocks noGrp="1"/>
          </p:cNvSpPr>
          <p:nvPr>
            <p:ph type="dt" sz="half" idx="10"/>
          </p:nvPr>
        </p:nvSpPr>
        <p:spPr/>
        <p:txBody>
          <a:bodyPr/>
          <a:lstStyle/>
          <a:p>
            <a:fld id="{FCDDE4B4-0370-4CB9-A02C-FB31D7B2EC88}" type="datetimeFigureOut">
              <a:rPr lang="ru-RU" smtClean="0"/>
              <a:t>17.11.2020</a:t>
            </a:fld>
            <a:endParaRPr lang="ru-RU"/>
          </a:p>
        </p:txBody>
      </p:sp>
      <p:sp>
        <p:nvSpPr>
          <p:cNvPr id="14" name="Slide Number Placeholder 13"/>
          <p:cNvSpPr>
            <a:spLocks noGrp="1"/>
          </p:cNvSpPr>
          <p:nvPr>
            <p:ph type="sldNum" sz="quarter" idx="11"/>
          </p:nvPr>
        </p:nvSpPr>
        <p:spPr/>
        <p:txBody>
          <a:bodyPr/>
          <a:lstStyle/>
          <a:p>
            <a:fld id="{FC570E4C-9F3D-4E02-B810-4E424A90343A}" type="slidenum">
              <a:rPr lang="ru-RU" smtClean="0"/>
              <a:t>‹#›</a:t>
            </a:fld>
            <a:endParaRPr lang="ru-RU"/>
          </a:p>
        </p:txBody>
      </p:sp>
      <p:sp>
        <p:nvSpPr>
          <p:cNvPr id="15" name="Footer Placeholder 14"/>
          <p:cNvSpPr>
            <a:spLocks noGrp="1"/>
          </p:cNvSpPr>
          <p:nvPr>
            <p:ph type="ftr" sz="quarter" idx="12"/>
          </p:nvPr>
        </p:nvSpPr>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FCDDE4B4-0370-4CB9-A02C-FB31D7B2EC88}" type="datetimeFigureOut">
              <a:rPr lang="ru-RU" smtClean="0"/>
              <a:t>17.11.2020</a:t>
            </a:fld>
            <a:endParaRPr lang="ru-RU"/>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ru-RU"/>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FC570E4C-9F3D-4E02-B810-4E424A90343A}" type="slidenum">
              <a:rPr lang="ru-RU" smtClean="0"/>
              <a:t>‹#›</a:t>
            </a:fld>
            <a:endParaRPr lang="ru-RU"/>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idx="4294967295"/>
          </p:nvPr>
        </p:nvSpPr>
        <p:spPr>
          <a:xfrm>
            <a:off x="683568" y="1628800"/>
            <a:ext cx="7543800" cy="1504578"/>
          </a:xfrm>
        </p:spPr>
        <p:txBody>
          <a:bodyPr/>
          <a:lstStyle/>
          <a:p>
            <a:pPr algn="ctr"/>
            <a:r>
              <a:rPr lang="kk-KZ" sz="6000" b="1" dirty="0" smtClean="0"/>
              <a:t>10 ДӘРІС</a:t>
            </a:r>
            <a:endParaRPr lang="ru-RU" sz="6000" b="1" dirty="0"/>
          </a:p>
        </p:txBody>
      </p:sp>
      <p:sp>
        <p:nvSpPr>
          <p:cNvPr id="3" name="Подзаголовок 2"/>
          <p:cNvSpPr>
            <a:spLocks noGrp="1"/>
          </p:cNvSpPr>
          <p:nvPr>
            <p:ph type="subTitle" idx="4294967295"/>
          </p:nvPr>
        </p:nvSpPr>
        <p:spPr>
          <a:xfrm>
            <a:off x="395536" y="3284984"/>
            <a:ext cx="8136904" cy="1368152"/>
          </a:xfrm>
        </p:spPr>
        <p:txBody>
          <a:bodyPr>
            <a:noAutofit/>
          </a:bodyPr>
          <a:lstStyle/>
          <a:p>
            <a:pPr marL="18288" indent="0" algn="ctr">
              <a:buNone/>
            </a:pPr>
            <a:r>
              <a:rPr lang="kk-KZ" sz="3200" b="1" dirty="0" smtClean="0"/>
              <a:t>Тақырыбы: Конфликтіні басқару бойынша тренинг</a:t>
            </a:r>
          </a:p>
          <a:p>
            <a:pPr marL="18288" indent="0" algn="ctr">
              <a:buNone/>
            </a:pPr>
            <a:endParaRPr lang="ru-RU" sz="3200" b="1" dirty="0"/>
          </a:p>
        </p:txBody>
      </p:sp>
    </p:spTree>
    <p:extLst>
      <p:ext uri="{BB962C8B-B14F-4D97-AF65-F5344CB8AC3E}">
        <p14:creationId xmlns:p14="http://schemas.microsoft.com/office/powerpoint/2010/main" val="23444770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86502" y="404664"/>
            <a:ext cx="8725628" cy="6232475"/>
          </a:xfrm>
          <a:prstGeom prst="rect">
            <a:avLst/>
          </a:prstGeom>
        </p:spPr>
        <p:txBody>
          <a:bodyPr wrap="square">
            <a:spAutoFit/>
          </a:bodyPr>
          <a:lstStyle/>
          <a:p>
            <a:r>
              <a:rPr lang="kk-KZ" sz="2100" dirty="0" smtClean="0">
                <a:solidFill>
                  <a:srgbClr val="FF0000"/>
                </a:solidFill>
              </a:rPr>
              <a:t>Тұлғааралық әдістер </a:t>
            </a:r>
            <a:r>
              <a:rPr lang="kk-KZ" sz="2100" dirty="0" smtClean="0"/>
              <a:t>даулы жағдайдың пайда болу кезеңдерінде Ықпал етудің барабар түрін таңдау немесе жеке мүдделерге зиян келтірудің алдын алу мақсатында оның қатысушыларының жеке мінез-құлқының стилін түзету үшін жанжалды өрістету қажеттілігін көздейді.</a:t>
            </a:r>
          </a:p>
          <a:p>
            <a:r>
              <a:rPr lang="kk-KZ" sz="2100" dirty="0" smtClean="0"/>
              <a:t>Қақтығысты мінез-құлықтың дәстүрлі стилімен қатар, оларға бейімделулер (кемшілік), ауытқулар, қарсы күрес, ынтымақтастық және ымыраға келу жатады, проблеманы мәжбүрлеуге және шешуге назар аудару қажет.</a:t>
            </a:r>
          </a:p>
          <a:p>
            <a:r>
              <a:rPr lang="kk-KZ" sz="2100" dirty="0" smtClean="0">
                <a:solidFill>
                  <a:srgbClr val="FFC000"/>
                </a:solidFill>
              </a:rPr>
              <a:t>Мәжбүрлеу</a:t>
            </a:r>
            <a:r>
              <a:rPr lang="kk-KZ" sz="2100" dirty="0" smtClean="0"/>
              <a:t> адамның оның көзқарасын кез келген бағамен қабылдауға талпынысын білдіреді. Мұны істеуге тырысатын адам басқалардың пікіріне қызығушылық танытпайды. Мұндай тәсілді қолданатын тұлға, әдетте өзін агрессивті ұстайды және ықпал ету үшін билікті пайдаланады.</a:t>
            </a:r>
          </a:p>
          <a:p>
            <a:r>
              <a:rPr lang="kk-KZ" sz="2100" dirty="0" smtClean="0"/>
              <a:t>Мәжбүрлеудің стилі басшы бағыныштыларға айтарлықтай билік еткен жағдайларда ықпалды болуы мүмкін. Қол астындағылардың бастамасын басуды, маңызды факторларды жете бағаламаудың үлкен ықтималдығын құруды стильдің кемшілігі деп санаған жөн, себебі бір ғана көзқарас берілген.</a:t>
            </a:r>
          </a:p>
        </p:txBody>
      </p:sp>
    </p:spTree>
    <p:extLst>
      <p:ext uri="{BB962C8B-B14F-4D97-AF65-F5344CB8AC3E}">
        <p14:creationId xmlns:p14="http://schemas.microsoft.com/office/powerpoint/2010/main" val="28763699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730424" y="612845"/>
            <a:ext cx="7632848" cy="5632311"/>
          </a:xfrm>
          <a:prstGeom prst="rect">
            <a:avLst/>
          </a:prstGeom>
        </p:spPr>
        <p:txBody>
          <a:bodyPr wrap="square">
            <a:spAutoFit/>
          </a:bodyPr>
          <a:lstStyle/>
          <a:p>
            <a:r>
              <a:rPr lang="kk-KZ" sz="2400" dirty="0" smtClean="0">
                <a:solidFill>
                  <a:srgbClr val="FFC000"/>
                </a:solidFill>
              </a:rPr>
              <a:t>Мәселені шешу арқылы қақтығыстарды басқару келесі тәртіпте жүзеге асырылады:</a:t>
            </a:r>
          </a:p>
          <a:p>
            <a:r>
              <a:rPr lang="kk-KZ" sz="2400" dirty="0" smtClean="0"/>
              <a:t>	Мәселені шешім емес, мақсаттар тұрғысынан анықтау.</a:t>
            </a:r>
          </a:p>
          <a:p>
            <a:r>
              <a:rPr lang="kk-KZ" sz="2400" dirty="0" smtClean="0"/>
              <a:t>	Жанжалдың екі жағына да қолайлы шешімді анықтау.</a:t>
            </a:r>
          </a:p>
          <a:p>
            <a:r>
              <a:rPr lang="kk-KZ" sz="2400" dirty="0" smtClean="0"/>
              <a:t>	Жанжал тараптарының жеке қасиеттеріне емес, мәселеге назар аудару.</a:t>
            </a:r>
          </a:p>
          <a:p>
            <a:r>
              <a:rPr lang="kk-KZ" sz="2400" dirty="0" smtClean="0"/>
              <a:t>	Сенім атмосферасын қамтамасыз ету, өзара әсерді арттыру және ақпарат алмасуды тарату.</a:t>
            </a:r>
          </a:p>
          <a:p>
            <a:r>
              <a:rPr lang="kk-KZ" sz="2400" dirty="0" smtClean="0"/>
              <a:t>	Жанжал оқиғаларына қатысушылардың жағымды өзара қарым-қатынасын құру, жанашырлықты анықтау және екінші тараптың пікірін тыңдау, сонымен қатар ашулану мен қоқан-лоқы көріністерін азайту.</a:t>
            </a:r>
            <a:endParaRPr lang="kk-KZ" sz="2400" dirty="0"/>
          </a:p>
        </p:txBody>
      </p:sp>
    </p:spTree>
    <p:extLst>
      <p:ext uri="{BB962C8B-B14F-4D97-AF65-F5344CB8AC3E}">
        <p14:creationId xmlns:p14="http://schemas.microsoft.com/office/powerpoint/2010/main" val="24513511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2422" y="620688"/>
            <a:ext cx="8814886" cy="6001643"/>
          </a:xfrm>
          <a:prstGeom prst="rect">
            <a:avLst/>
          </a:prstGeom>
        </p:spPr>
        <p:txBody>
          <a:bodyPr wrap="square">
            <a:spAutoFit/>
          </a:bodyPr>
          <a:lstStyle/>
          <a:p>
            <a:r>
              <a:rPr lang="kk-KZ" sz="2800" b="1" dirty="0" smtClean="0">
                <a:solidFill>
                  <a:srgbClr val="FF0000"/>
                </a:solidFill>
              </a:rPr>
              <a:t>Келіссөздер </a:t>
            </a:r>
            <a:r>
              <a:rPr lang="kk-KZ" sz="2400" dirty="0"/>
              <a:t>жұмысшылардың көптеген аспектілерін қамтитын белгілі бір функцияларды орындайды. Жанжалдарды шешу әдісі ретінде келіссөздер - бұл жанжал тараптары үшін өзара қолайлы шешімдерді табуға бағытталған тактика жиынтығы.</a:t>
            </a:r>
          </a:p>
          <a:p>
            <a:r>
              <a:rPr lang="kk-KZ" sz="2400" dirty="0"/>
              <a:t>Келіссөздер процесін ұйымдастыру үшін келесі шарттардың орындалуын қамтамасыз ету қажет:</a:t>
            </a:r>
          </a:p>
          <a:p>
            <a:r>
              <a:rPr lang="kk-KZ" sz="2400" dirty="0"/>
              <a:t>	</a:t>
            </a:r>
            <a:r>
              <a:rPr lang="kk-KZ" sz="2400" dirty="0">
                <a:solidFill>
                  <a:srgbClr val="FFC000"/>
                </a:solidFill>
              </a:rPr>
              <a:t>қақтығысушы тараптардың өзара тәуелділігі;</a:t>
            </a:r>
          </a:p>
          <a:p>
            <a:r>
              <a:rPr lang="kk-KZ" sz="2400" dirty="0">
                <a:solidFill>
                  <a:srgbClr val="FFC000"/>
                </a:solidFill>
              </a:rPr>
              <a:t>	жанжал тараптарының мүмкіндіктерінде (өкілеттіктерінде) айтарлықтай айырмашылықтың болмауы;</a:t>
            </a:r>
          </a:p>
          <a:p>
            <a:r>
              <a:rPr lang="kk-KZ" sz="2400" dirty="0">
                <a:solidFill>
                  <a:srgbClr val="FFC000"/>
                </a:solidFill>
              </a:rPr>
              <a:t>	жанжалдың даму сатысының келіссөздер мүмкіндіктеріне сәйкестігі;</a:t>
            </a:r>
          </a:p>
          <a:p>
            <a:r>
              <a:rPr lang="kk-KZ" sz="2400" dirty="0">
                <a:solidFill>
                  <a:srgbClr val="FFC000"/>
                </a:solidFill>
              </a:rPr>
              <a:t>	нақты жағдайда шешім қабылдай алатын тараптардың келіссөздеріне қатысу.</a:t>
            </a:r>
          </a:p>
          <a:p>
            <a:pPr algn="ctr"/>
            <a:endParaRPr lang="kk-KZ" sz="2000" dirty="0"/>
          </a:p>
        </p:txBody>
      </p:sp>
    </p:spTree>
    <p:extLst>
      <p:ext uri="{BB962C8B-B14F-4D97-AF65-F5344CB8AC3E}">
        <p14:creationId xmlns:p14="http://schemas.microsoft.com/office/powerpoint/2010/main" val="34249554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04517" y="195470"/>
            <a:ext cx="8424936" cy="6662530"/>
          </a:xfrm>
          <a:prstGeom prst="rect">
            <a:avLst/>
          </a:prstGeom>
        </p:spPr>
        <p:txBody>
          <a:bodyPr wrap="square">
            <a:spAutoFit/>
          </a:bodyPr>
          <a:lstStyle/>
          <a:p>
            <a:pPr indent="228600" algn="just">
              <a:lnSpc>
                <a:spcPct val="107000"/>
              </a:lnSpc>
              <a:spcAft>
                <a:spcPts val="0"/>
              </a:spcAft>
            </a:pPr>
            <a:r>
              <a:rPr lang="kk-KZ" sz="2100" b="1" dirty="0">
                <a:solidFill>
                  <a:srgbClr val="FF0000"/>
                </a:solidFill>
                <a:latin typeface="+mj-lt"/>
                <a:ea typeface="Calibri"/>
                <a:cs typeface="Times New Roman"/>
              </a:rPr>
              <a:t>Тиісті агрессивті әрекеттер </a:t>
            </a:r>
            <a:r>
              <a:rPr lang="kk-KZ" sz="2100" dirty="0">
                <a:latin typeface="+mj-lt"/>
                <a:ea typeface="Calibri"/>
                <a:cs typeface="Times New Roman"/>
              </a:rPr>
              <a:t>қақтығыс жағдайларын жеңудің әдісі ретінде өте жағымсыз болып табылады. Бұл әдістерді қолдану зорлық-зомбылықты қолдану арқылы жанжалды жағдайды шешуге алып келеді. Алайда, жанжалдарды тек осындай әдістер арқылы шешуге болатын жағдайлар болады.</a:t>
            </a:r>
            <a:endParaRPr lang="ru-RU" sz="2100" dirty="0">
              <a:latin typeface="+mj-lt"/>
              <a:ea typeface="Calibri"/>
              <a:cs typeface="Times New Roman"/>
            </a:endParaRPr>
          </a:p>
          <a:p>
            <a:pPr indent="228600" algn="just">
              <a:lnSpc>
                <a:spcPct val="107000"/>
              </a:lnSpc>
              <a:spcAft>
                <a:spcPts val="0"/>
              </a:spcAft>
            </a:pPr>
            <a:r>
              <a:rPr lang="kk-KZ" sz="2100" dirty="0">
                <a:latin typeface="+mj-lt"/>
                <a:ea typeface="Calibri"/>
                <a:cs typeface="Times New Roman"/>
              </a:rPr>
              <a:t>Қақтығыстарды басқару практикасында үш бағыт бар: </a:t>
            </a:r>
            <a:r>
              <a:rPr lang="kk-KZ" sz="2100" i="1" dirty="0">
                <a:solidFill>
                  <a:srgbClr val="FFC000"/>
                </a:solidFill>
                <a:latin typeface="+mj-lt"/>
                <a:ea typeface="Calibri"/>
                <a:cs typeface="Times New Roman"/>
              </a:rPr>
              <a:t>қақтығысты болдырмау, жанжалды басу және қақтығысты іс жүзінде басқару.</a:t>
            </a:r>
            <a:endParaRPr lang="ru-RU" sz="2100" dirty="0">
              <a:solidFill>
                <a:srgbClr val="FFC000"/>
              </a:solidFill>
              <a:latin typeface="+mj-lt"/>
              <a:ea typeface="Calibri"/>
              <a:cs typeface="Times New Roman"/>
            </a:endParaRPr>
          </a:p>
          <a:p>
            <a:pPr indent="228600" algn="just">
              <a:lnSpc>
                <a:spcPct val="107000"/>
              </a:lnSpc>
              <a:spcAft>
                <a:spcPts val="0"/>
              </a:spcAft>
            </a:pPr>
            <a:r>
              <a:rPr lang="kk-KZ" sz="2100" dirty="0">
                <a:latin typeface="+mj-lt"/>
                <a:ea typeface="Calibri"/>
                <a:cs typeface="Times New Roman"/>
              </a:rPr>
              <a:t>Бұл бағыттардың әрқайсысы арнайы әдістермен жүзеге асырылады.</a:t>
            </a:r>
            <a:endParaRPr lang="ru-RU" sz="2100" dirty="0">
              <a:latin typeface="+mj-lt"/>
              <a:ea typeface="Calibri"/>
              <a:cs typeface="Times New Roman"/>
            </a:endParaRPr>
          </a:p>
          <a:p>
            <a:pPr indent="228600" algn="just">
              <a:lnSpc>
                <a:spcPct val="107000"/>
              </a:lnSpc>
              <a:spcAft>
                <a:spcPts val="0"/>
              </a:spcAft>
            </a:pPr>
            <a:r>
              <a:rPr lang="kk-KZ" sz="2100" dirty="0">
                <a:solidFill>
                  <a:srgbClr val="FFC000"/>
                </a:solidFill>
                <a:latin typeface="+mj-lt"/>
                <a:ea typeface="Calibri"/>
                <a:cs typeface="Times New Roman"/>
              </a:rPr>
              <a:t>Қақтығыстан қашудың артықшылығы </a:t>
            </a:r>
            <a:r>
              <a:rPr lang="kk-KZ" sz="2100" dirty="0">
                <a:latin typeface="+mj-lt"/>
                <a:ea typeface="Calibri"/>
                <a:cs typeface="Times New Roman"/>
              </a:rPr>
              <a:t>- шешім, әдетте, жедел қабылданады.</a:t>
            </a:r>
            <a:endParaRPr lang="ru-RU" sz="2100" dirty="0">
              <a:latin typeface="+mj-lt"/>
              <a:ea typeface="Calibri"/>
              <a:cs typeface="Times New Roman"/>
            </a:endParaRPr>
          </a:p>
          <a:p>
            <a:pPr indent="228600" algn="just">
              <a:lnSpc>
                <a:spcPct val="107000"/>
              </a:lnSpc>
              <a:spcAft>
                <a:spcPts val="0"/>
              </a:spcAft>
            </a:pPr>
            <a:r>
              <a:rPr lang="kk-KZ" sz="2100" dirty="0">
                <a:latin typeface="+mj-lt"/>
                <a:ea typeface="Calibri"/>
                <a:cs typeface="Times New Roman"/>
              </a:rPr>
              <a:t>Жанжалдың түріне байланысты шешімдерді іздеуге әртүрлі қызметтер қатысуы мүмкін: ұйымды басқару, персоналды басқару қызметі, психолог және әлеуметтану бөлімі, кәсіподақ комитеті, ереуіл, полиция, сот.</a:t>
            </a:r>
            <a:endParaRPr lang="ru-RU" sz="2100" dirty="0">
              <a:latin typeface="+mj-lt"/>
              <a:ea typeface="Calibri"/>
              <a:cs typeface="Times New Roman"/>
            </a:endParaRPr>
          </a:p>
          <a:p>
            <a:pPr indent="228600" algn="just">
              <a:lnSpc>
                <a:spcPct val="107000"/>
              </a:lnSpc>
              <a:spcAft>
                <a:spcPts val="0"/>
              </a:spcAft>
            </a:pPr>
            <a:r>
              <a:rPr lang="kk-KZ" sz="2100" dirty="0">
                <a:solidFill>
                  <a:srgbClr val="FFC000"/>
                </a:solidFill>
                <a:latin typeface="+mj-lt"/>
                <a:ea typeface="Calibri"/>
                <a:cs typeface="Times New Roman"/>
              </a:rPr>
              <a:t>Жанжалдарды шешу </a:t>
            </a:r>
            <a:r>
              <a:rPr lang="kk-KZ" sz="2100" dirty="0">
                <a:latin typeface="+mj-lt"/>
                <a:ea typeface="Calibri"/>
                <a:cs typeface="Times New Roman"/>
              </a:rPr>
              <a:t>- қақтығыстың туындауына себеп болған себептерді толығымен немесе ішінара жою немесе қақтығыс тараптарының мақсаттары мен мінез-құлқының өзгеруі.</a:t>
            </a:r>
            <a:endParaRPr lang="ru-RU" sz="2100" dirty="0">
              <a:effectLst/>
              <a:latin typeface="+mj-lt"/>
              <a:ea typeface="Calibri"/>
              <a:cs typeface="Times New Roman"/>
            </a:endParaRPr>
          </a:p>
        </p:txBody>
      </p:sp>
    </p:spTree>
    <p:extLst>
      <p:ext uri="{BB962C8B-B14F-4D97-AF65-F5344CB8AC3E}">
        <p14:creationId xmlns:p14="http://schemas.microsoft.com/office/powerpoint/2010/main" val="16207432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29995" y="116632"/>
            <a:ext cx="8910494" cy="6655283"/>
          </a:xfrm>
          <a:prstGeom prst="rect">
            <a:avLst/>
          </a:prstGeom>
        </p:spPr>
        <p:txBody>
          <a:bodyPr wrap="square">
            <a:spAutoFit/>
          </a:bodyPr>
          <a:lstStyle/>
          <a:p>
            <a:pPr indent="228600" algn="just">
              <a:lnSpc>
                <a:spcPct val="107000"/>
              </a:lnSpc>
              <a:spcAft>
                <a:spcPts val="0"/>
              </a:spcAft>
            </a:pPr>
            <a:r>
              <a:rPr lang="kk-KZ" sz="2100" b="1" dirty="0">
                <a:solidFill>
                  <a:srgbClr val="FFC000"/>
                </a:solidFill>
                <a:latin typeface="+mj-lt"/>
                <a:ea typeface="Calibri"/>
                <a:cs typeface="Times New Roman"/>
              </a:rPr>
              <a:t>Жанжалды басқару мақсатты әсерді қамтиды:</a:t>
            </a:r>
            <a:endParaRPr lang="ru-RU" sz="2100" b="1" dirty="0">
              <a:solidFill>
                <a:srgbClr val="FFC000"/>
              </a:solidFill>
              <a:latin typeface="+mj-lt"/>
              <a:ea typeface="Calibri"/>
              <a:cs typeface="Times New Roman"/>
            </a:endParaRPr>
          </a:p>
          <a:p>
            <a:pPr marL="342900" lvl="0" indent="-342900" algn="just">
              <a:lnSpc>
                <a:spcPct val="107000"/>
              </a:lnSpc>
              <a:spcAft>
                <a:spcPts val="0"/>
              </a:spcAft>
              <a:buFont typeface="Wingdings"/>
              <a:buChar char=""/>
            </a:pPr>
            <a:r>
              <a:rPr lang="kk-KZ" sz="2100" dirty="0">
                <a:latin typeface="+mj-lt"/>
                <a:ea typeface="Calibri"/>
                <a:cs typeface="Times New Roman"/>
              </a:rPr>
              <a:t>жанжал туғызған себептерді жою (азайту);</a:t>
            </a:r>
            <a:endParaRPr lang="ru-RU" sz="2100" dirty="0">
              <a:latin typeface="+mj-lt"/>
              <a:ea typeface="Calibri"/>
              <a:cs typeface="Times New Roman"/>
            </a:endParaRPr>
          </a:p>
          <a:p>
            <a:pPr marL="342900" lvl="0" indent="-342900" algn="just">
              <a:lnSpc>
                <a:spcPct val="107000"/>
              </a:lnSpc>
              <a:spcAft>
                <a:spcPts val="0"/>
              </a:spcAft>
              <a:buFont typeface="Wingdings"/>
              <a:buChar char=""/>
            </a:pPr>
            <a:r>
              <a:rPr lang="kk-KZ" sz="2100" dirty="0">
                <a:latin typeface="+mj-lt"/>
                <a:ea typeface="Calibri"/>
                <a:cs typeface="Times New Roman"/>
              </a:rPr>
              <a:t>жанжал тараптарының мінез-құлқын түзету;</a:t>
            </a:r>
            <a:endParaRPr lang="ru-RU" sz="2100" dirty="0">
              <a:latin typeface="+mj-lt"/>
              <a:ea typeface="Calibri"/>
              <a:cs typeface="Times New Roman"/>
            </a:endParaRPr>
          </a:p>
          <a:p>
            <a:pPr marL="342900" lvl="0" indent="-342900" algn="just">
              <a:lnSpc>
                <a:spcPct val="107000"/>
              </a:lnSpc>
              <a:spcAft>
                <a:spcPts val="0"/>
              </a:spcAft>
              <a:buFont typeface="Wingdings"/>
              <a:buChar char=""/>
            </a:pPr>
            <a:r>
              <a:rPr lang="kk-KZ" sz="2100" dirty="0">
                <a:latin typeface="+mj-lt"/>
                <a:ea typeface="Calibri"/>
                <a:cs typeface="Times New Roman"/>
              </a:rPr>
              <a:t>жанжалдардың бақыланатын деңгейін қолдау.</a:t>
            </a:r>
            <a:endParaRPr lang="ru-RU" sz="2100" dirty="0">
              <a:latin typeface="+mj-lt"/>
              <a:ea typeface="Calibri"/>
              <a:cs typeface="Times New Roman"/>
            </a:endParaRPr>
          </a:p>
          <a:p>
            <a:pPr indent="228600" algn="just">
              <a:lnSpc>
                <a:spcPct val="107000"/>
              </a:lnSpc>
              <a:spcAft>
                <a:spcPts val="0"/>
              </a:spcAft>
            </a:pPr>
            <a:r>
              <a:rPr lang="kk-KZ" sz="2100" dirty="0">
                <a:solidFill>
                  <a:srgbClr val="FFC000"/>
                </a:solidFill>
                <a:latin typeface="+mj-lt"/>
                <a:ea typeface="Calibri"/>
                <a:cs typeface="Times New Roman"/>
              </a:rPr>
              <a:t>Жанжалдарды болдырмау үшін басқарудың көптеген әдістері бар:</a:t>
            </a:r>
            <a:endParaRPr lang="ru-RU" sz="2100" dirty="0">
              <a:solidFill>
                <a:srgbClr val="FFC000"/>
              </a:solidFill>
              <a:latin typeface="+mj-lt"/>
              <a:ea typeface="Calibri"/>
              <a:cs typeface="Times New Roman"/>
            </a:endParaRPr>
          </a:p>
          <a:p>
            <a:pPr marL="342900" lvl="0" indent="-342900" algn="just">
              <a:lnSpc>
                <a:spcPct val="107000"/>
              </a:lnSpc>
              <a:spcAft>
                <a:spcPts val="0"/>
              </a:spcAft>
              <a:buFont typeface="Wingdings"/>
              <a:buChar char=""/>
            </a:pPr>
            <a:r>
              <a:rPr lang="kk-KZ" sz="2100" dirty="0">
                <a:solidFill>
                  <a:srgbClr val="FFC000"/>
                </a:solidFill>
                <a:latin typeface="+mj-lt"/>
                <a:ea typeface="Calibri"/>
                <a:cs typeface="Times New Roman"/>
              </a:rPr>
              <a:t>тұлғаішілік әдістер </a:t>
            </a:r>
            <a:r>
              <a:rPr lang="kk-KZ" sz="2100" dirty="0">
                <a:latin typeface="+mj-lt"/>
                <a:ea typeface="Calibri"/>
                <a:cs typeface="Times New Roman"/>
              </a:rPr>
              <a:t>- жеке тұлғаға әсер ету әдістері;</a:t>
            </a:r>
            <a:endParaRPr lang="ru-RU" sz="2100" dirty="0">
              <a:latin typeface="+mj-lt"/>
              <a:ea typeface="Calibri"/>
              <a:cs typeface="Times New Roman"/>
            </a:endParaRPr>
          </a:p>
          <a:p>
            <a:pPr marL="342900" lvl="0" indent="-342900" algn="just">
              <a:lnSpc>
                <a:spcPct val="107000"/>
              </a:lnSpc>
              <a:spcAft>
                <a:spcPts val="0"/>
              </a:spcAft>
              <a:buFont typeface="Wingdings"/>
              <a:buChar char=""/>
            </a:pPr>
            <a:r>
              <a:rPr lang="kk-KZ" sz="2100" dirty="0">
                <a:solidFill>
                  <a:srgbClr val="FFC000"/>
                </a:solidFill>
                <a:latin typeface="+mj-lt"/>
                <a:ea typeface="Calibri"/>
                <a:cs typeface="Times New Roman"/>
              </a:rPr>
              <a:t>құрылымдық әдістер </a:t>
            </a:r>
            <a:r>
              <a:rPr lang="kk-KZ" sz="2100" dirty="0">
                <a:latin typeface="+mj-lt"/>
                <a:ea typeface="Calibri"/>
                <a:cs typeface="Times New Roman"/>
              </a:rPr>
              <a:t>- ұйымдастырушылық қайшылықтардың алдын алу және жою әдістері;</a:t>
            </a:r>
            <a:endParaRPr lang="ru-RU" sz="2100" dirty="0">
              <a:latin typeface="+mj-lt"/>
              <a:ea typeface="Calibri"/>
              <a:cs typeface="Times New Roman"/>
            </a:endParaRPr>
          </a:p>
          <a:p>
            <a:pPr marL="342900" lvl="0" indent="-342900" algn="just">
              <a:lnSpc>
                <a:spcPct val="107000"/>
              </a:lnSpc>
              <a:spcAft>
                <a:spcPts val="0"/>
              </a:spcAft>
              <a:buFont typeface="Wingdings"/>
              <a:buChar char=""/>
            </a:pPr>
            <a:r>
              <a:rPr lang="kk-KZ" sz="2100" dirty="0">
                <a:solidFill>
                  <a:srgbClr val="FFC000"/>
                </a:solidFill>
                <a:latin typeface="+mj-lt"/>
                <a:ea typeface="Calibri"/>
                <a:cs typeface="Times New Roman"/>
              </a:rPr>
              <a:t>қақтығыс жағдайындағы мінез-құлық стилін өзгертудің тұлғааралық әдістері;</a:t>
            </a:r>
            <a:endParaRPr lang="ru-RU" sz="2100" dirty="0">
              <a:solidFill>
                <a:srgbClr val="FFC000"/>
              </a:solidFill>
              <a:latin typeface="+mj-lt"/>
              <a:ea typeface="Calibri"/>
              <a:cs typeface="Times New Roman"/>
            </a:endParaRPr>
          </a:p>
          <a:p>
            <a:pPr marL="342900" lvl="0" indent="-342900" algn="just">
              <a:lnSpc>
                <a:spcPct val="107000"/>
              </a:lnSpc>
              <a:spcAft>
                <a:spcPts val="0"/>
              </a:spcAft>
              <a:buFont typeface="Wingdings"/>
              <a:buChar char=""/>
            </a:pPr>
            <a:r>
              <a:rPr lang="kk-KZ" sz="2100" dirty="0">
                <a:solidFill>
                  <a:srgbClr val="FFC000"/>
                </a:solidFill>
                <a:latin typeface="+mj-lt"/>
                <a:ea typeface="Calibri"/>
                <a:cs typeface="Times New Roman"/>
              </a:rPr>
              <a:t>жеке әдістер;</a:t>
            </a:r>
            <a:endParaRPr lang="ru-RU" sz="2100" dirty="0">
              <a:solidFill>
                <a:srgbClr val="FFC000"/>
              </a:solidFill>
              <a:latin typeface="+mj-lt"/>
              <a:ea typeface="Calibri"/>
              <a:cs typeface="Times New Roman"/>
            </a:endParaRPr>
          </a:p>
          <a:p>
            <a:pPr marL="342900" lvl="0" indent="-342900" algn="just">
              <a:lnSpc>
                <a:spcPct val="107000"/>
              </a:lnSpc>
              <a:spcAft>
                <a:spcPts val="0"/>
              </a:spcAft>
              <a:buFont typeface="Wingdings"/>
              <a:buChar char=""/>
            </a:pPr>
            <a:r>
              <a:rPr lang="kk-KZ" sz="2100" dirty="0">
                <a:solidFill>
                  <a:srgbClr val="FFC000"/>
                </a:solidFill>
                <a:latin typeface="+mj-lt"/>
                <a:ea typeface="Calibri"/>
                <a:cs typeface="Times New Roman"/>
              </a:rPr>
              <a:t>келіссөздер;</a:t>
            </a:r>
            <a:endParaRPr lang="ru-RU" sz="2100" dirty="0">
              <a:solidFill>
                <a:srgbClr val="FFC000"/>
              </a:solidFill>
              <a:latin typeface="+mj-lt"/>
              <a:ea typeface="Calibri"/>
              <a:cs typeface="Times New Roman"/>
            </a:endParaRPr>
          </a:p>
          <a:p>
            <a:pPr marL="342900" lvl="0" indent="-342900" algn="just">
              <a:lnSpc>
                <a:spcPct val="107000"/>
              </a:lnSpc>
              <a:spcAft>
                <a:spcPts val="0"/>
              </a:spcAft>
              <a:buFont typeface="Wingdings"/>
              <a:buChar char=""/>
            </a:pPr>
            <a:r>
              <a:rPr lang="kk-KZ" sz="2100" dirty="0">
                <a:solidFill>
                  <a:srgbClr val="FFC000"/>
                </a:solidFill>
                <a:latin typeface="+mj-lt"/>
                <a:ea typeface="Calibri"/>
                <a:cs typeface="Times New Roman"/>
              </a:rPr>
              <a:t>жеке мінез-құлыққа әсер ету </a:t>
            </a:r>
            <a:r>
              <a:rPr lang="kk-KZ" sz="2100" dirty="0">
                <a:latin typeface="+mj-lt"/>
                <a:ea typeface="Calibri"/>
                <a:cs typeface="Times New Roman"/>
              </a:rPr>
              <a:t>және олардың функционалдық міндеттерін ескере отырып, қызметкерлердің ұйымдық рөлдерін теңестіру әдістері (мүмкін жұмысшыларды басқару);</a:t>
            </a:r>
            <a:endParaRPr lang="ru-RU" sz="2100" dirty="0">
              <a:latin typeface="+mj-lt"/>
              <a:ea typeface="Calibri"/>
              <a:cs typeface="Times New Roman"/>
            </a:endParaRPr>
          </a:p>
          <a:p>
            <a:pPr marL="342900" lvl="0" indent="-342900" algn="just">
              <a:lnSpc>
                <a:spcPct val="107000"/>
              </a:lnSpc>
              <a:spcAft>
                <a:spcPts val="0"/>
              </a:spcAft>
              <a:buFont typeface="Wingdings"/>
              <a:buChar char=""/>
            </a:pPr>
            <a:r>
              <a:rPr lang="kk-KZ" sz="2100" dirty="0">
                <a:solidFill>
                  <a:srgbClr val="FFC000"/>
                </a:solidFill>
                <a:latin typeface="+mj-lt"/>
                <a:ea typeface="Calibri"/>
                <a:cs typeface="Times New Roman"/>
              </a:rPr>
              <a:t>барлық алдыңғы әдістердің </a:t>
            </a:r>
            <a:r>
              <a:rPr lang="kk-KZ" sz="2100" dirty="0">
                <a:latin typeface="+mj-lt"/>
                <a:ea typeface="Calibri"/>
                <a:cs typeface="Times New Roman"/>
              </a:rPr>
              <a:t>мүмкіндіктері таусылған кезде төтенше жағдайларда қолданылатын тиісті агрессивті әрекеттерді белсендіру әдістері.</a:t>
            </a:r>
            <a:endParaRPr lang="ru-RU" sz="2100" dirty="0">
              <a:latin typeface="+mj-lt"/>
              <a:ea typeface="Calibri"/>
              <a:cs typeface="Times New Roman"/>
            </a:endParaRPr>
          </a:p>
          <a:p>
            <a:pPr algn="ctr"/>
            <a:endParaRPr lang="kk-KZ" sz="2200" dirty="0"/>
          </a:p>
        </p:txBody>
      </p:sp>
    </p:spTree>
    <p:extLst>
      <p:ext uri="{BB962C8B-B14F-4D97-AF65-F5344CB8AC3E}">
        <p14:creationId xmlns:p14="http://schemas.microsoft.com/office/powerpoint/2010/main" val="26790875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620688"/>
            <a:ext cx="8064896" cy="5693866"/>
          </a:xfrm>
          <a:prstGeom prst="rect">
            <a:avLst/>
          </a:prstGeom>
        </p:spPr>
        <p:txBody>
          <a:bodyPr wrap="square">
            <a:spAutoFit/>
          </a:bodyPr>
          <a:lstStyle/>
          <a:p>
            <a:r>
              <a:rPr lang="kk-KZ" sz="2800" b="1" dirty="0">
                <a:solidFill>
                  <a:srgbClr val="FFC000"/>
                </a:solidFill>
              </a:rPr>
              <a:t>Мақсаты: </a:t>
            </a:r>
            <a:r>
              <a:rPr lang="kk-KZ" sz="2800" b="1" dirty="0"/>
              <a:t>Конфликтіні басқару әдістерімен танысу</a:t>
            </a:r>
          </a:p>
          <a:p>
            <a:r>
              <a:rPr lang="kk-KZ" sz="2800" b="1" dirty="0">
                <a:solidFill>
                  <a:srgbClr val="FFC000"/>
                </a:solidFill>
              </a:rPr>
              <a:t>Кілттік сөздер: </a:t>
            </a:r>
            <a:r>
              <a:rPr lang="kk-KZ" sz="2800" b="1" dirty="0"/>
              <a:t>конфликт, конфликтті басқару, қақтығыстарды басқару әдістері, конфликтология, психологиялық аспектілер </a:t>
            </a:r>
          </a:p>
          <a:p>
            <a:endParaRPr lang="kk-KZ" sz="2800" b="1" dirty="0">
              <a:solidFill>
                <a:srgbClr val="FFC000"/>
              </a:solidFill>
            </a:endParaRPr>
          </a:p>
          <a:p>
            <a:r>
              <a:rPr lang="kk-KZ" sz="2800" b="1" dirty="0">
                <a:solidFill>
                  <a:srgbClr val="FFC000"/>
                </a:solidFill>
              </a:rPr>
              <a:t>Негізгі сұрақтар:</a:t>
            </a:r>
          </a:p>
          <a:p>
            <a:r>
              <a:rPr lang="kk-KZ" sz="2800" b="1" dirty="0"/>
              <a:t>•</a:t>
            </a:r>
            <a:r>
              <a:rPr lang="kk-KZ" sz="2800" b="1" dirty="0">
                <a:solidFill>
                  <a:srgbClr val="FFC000"/>
                </a:solidFill>
              </a:rPr>
              <a:t>	</a:t>
            </a:r>
            <a:r>
              <a:rPr lang="kk-KZ" sz="2800" b="1" dirty="0"/>
              <a:t>Конфликт ұғымы</a:t>
            </a:r>
          </a:p>
          <a:p>
            <a:r>
              <a:rPr lang="kk-KZ" sz="2800" b="1" dirty="0"/>
              <a:t>•	Конфликттің  психологиялық параметрлері</a:t>
            </a:r>
          </a:p>
          <a:p>
            <a:r>
              <a:rPr lang="kk-KZ" sz="2800" b="1" dirty="0"/>
              <a:t>•	Конфликтті басқару </a:t>
            </a:r>
          </a:p>
          <a:p>
            <a:r>
              <a:rPr lang="kk-KZ" sz="2800" b="1" dirty="0"/>
              <a:t>•	Конфликтті басқару әдістері</a:t>
            </a:r>
          </a:p>
        </p:txBody>
      </p:sp>
    </p:spTree>
    <p:extLst>
      <p:ext uri="{BB962C8B-B14F-4D97-AF65-F5344CB8AC3E}">
        <p14:creationId xmlns:p14="http://schemas.microsoft.com/office/powerpoint/2010/main" val="26958727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683568" y="764704"/>
            <a:ext cx="7992888" cy="5847755"/>
          </a:xfrm>
          <a:prstGeom prst="rect">
            <a:avLst/>
          </a:prstGeom>
        </p:spPr>
        <p:txBody>
          <a:bodyPr wrap="square">
            <a:spAutoFit/>
          </a:bodyPr>
          <a:lstStyle/>
          <a:p>
            <a:pPr algn="ctr"/>
            <a:r>
              <a:rPr lang="kk-KZ" sz="2200" b="1" dirty="0" smtClean="0">
                <a:solidFill>
                  <a:srgbClr val="FFC000"/>
                </a:solidFill>
              </a:rPr>
              <a:t>КОНФЛИКТ ҰҒЫМЫ</a:t>
            </a:r>
          </a:p>
          <a:p>
            <a:pPr algn="just"/>
            <a:r>
              <a:rPr lang="kk-KZ" sz="2200" dirty="0" smtClean="0"/>
              <a:t>    </a:t>
            </a:r>
            <a:r>
              <a:rPr lang="kk-KZ" sz="2200" dirty="0"/>
              <a:t>Кәсіпорын ішіндегі қатынастардың күрделі жүйесі әртүрлі деңгейлердің қақтығыстарының ықтималдығын қамтиды, олардың мазмұны мен динамикасы, сонымен қатар шешу әдістері бойынша да ерекшеленуі мүмкін. Жанжалдар өте алуан түрлі және олардың әрқайсысының өзіндік ерекшеліктері бар.</a:t>
            </a:r>
          </a:p>
          <a:p>
            <a:pPr algn="just"/>
            <a:r>
              <a:rPr lang="kk-KZ" sz="2200" b="1" dirty="0">
                <a:solidFill>
                  <a:srgbClr val="FFC000"/>
                </a:solidFill>
              </a:rPr>
              <a:t>     Конфликт дегеніміз - </a:t>
            </a:r>
            <a:r>
              <a:rPr lang="kk-KZ" sz="2200" dirty="0"/>
              <a:t>бұл жеке адамның психикасындағы, адамдар тобының немесе екі адамның қарым-қатынасындағы, сондай-ақ олардың ресми және бейресми бірлестіктеріндегі қарама-қарсы бағытталған бағыттардың қақтығысы.</a:t>
            </a:r>
          </a:p>
          <a:p>
            <a:pPr algn="just"/>
            <a:r>
              <a:rPr lang="kk-KZ" sz="2200" dirty="0"/>
              <a:t>     Конфликт  көзқарастардың, ұстанымдардың, мақсаттардың айырмашылығына байланысты туындайды. Кәсіпорында дау-дамай жағдай жиі басқалардың мүдделерін бұзуы мүмкін белгілі бір мінез-құлыққа немесе іс-әрекетке айналады.</a:t>
            </a:r>
          </a:p>
        </p:txBody>
      </p:sp>
    </p:spTree>
    <p:extLst>
      <p:ext uri="{BB962C8B-B14F-4D97-AF65-F5344CB8AC3E}">
        <p14:creationId xmlns:p14="http://schemas.microsoft.com/office/powerpoint/2010/main" val="35685744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49099" y="404664"/>
            <a:ext cx="8568952" cy="6601807"/>
          </a:xfrm>
          <a:prstGeom prst="rect">
            <a:avLst/>
          </a:prstGeom>
        </p:spPr>
        <p:txBody>
          <a:bodyPr wrap="square">
            <a:spAutoFit/>
          </a:bodyPr>
          <a:lstStyle/>
          <a:p>
            <a:pPr algn="just"/>
            <a:r>
              <a:rPr lang="kk-KZ" sz="2000" b="1" dirty="0" smtClean="0">
                <a:solidFill>
                  <a:srgbClr val="FFC000"/>
                </a:solidFill>
              </a:rPr>
              <a:t>КОНФЛИКТТІҢ  ПСИХОЛОГИЯЛЫҚ ПАРАМЕТРЛЕРІ</a:t>
            </a:r>
          </a:p>
          <a:p>
            <a:pPr algn="just"/>
            <a:r>
              <a:rPr lang="kk-KZ" sz="2000" dirty="0" smtClean="0"/>
              <a:t>Қақтығыс </a:t>
            </a:r>
            <a:r>
              <a:rPr lang="kk-KZ" sz="2000" dirty="0"/>
              <a:t>күрделі психологиялық және әлеуметтік құбылыс ретінде көптеген параметрлермен сипатталуы мүмкін, олардың ішіндегі ең маңыздылары оның мәні, құрамы, себептері мен динамикасы.</a:t>
            </a:r>
          </a:p>
          <a:p>
            <a:pPr algn="just"/>
            <a:r>
              <a:rPr lang="kk-KZ" sz="2000" b="1" dirty="0">
                <a:solidFill>
                  <a:srgbClr val="FFC000"/>
                </a:solidFill>
              </a:rPr>
              <a:t>Конфликт тараптары - </a:t>
            </a:r>
            <a:r>
              <a:rPr lang="kk-KZ" sz="2000" dirty="0"/>
              <a:t>бұл жанжал жағдайында тұрған немесе жанжалға қатысушы тарапты ашық немесе жанама түрде қолдайтын әлеуметтік өзара әрекеттестіктің субъектілері.</a:t>
            </a:r>
          </a:p>
          <a:p>
            <a:pPr algn="just"/>
            <a:r>
              <a:rPr lang="kk-KZ" sz="2000" b="1" dirty="0">
                <a:solidFill>
                  <a:srgbClr val="FFC000"/>
                </a:solidFill>
              </a:rPr>
              <a:t>Конфликттік жағдайының бейнесі </a:t>
            </a:r>
            <a:r>
              <a:rPr lang="kk-KZ" sz="2000" dirty="0"/>
              <a:t>қақтығыс субъектісінің санасында қақтығыс әрекеттесуіндегі көрініс болып табылады.</a:t>
            </a:r>
          </a:p>
          <a:p>
            <a:pPr algn="just"/>
            <a:r>
              <a:rPr lang="kk-KZ" sz="2000" b="1" dirty="0">
                <a:solidFill>
                  <a:srgbClr val="FFC000"/>
                </a:solidFill>
              </a:rPr>
              <a:t>Конфликт  себептері </a:t>
            </a:r>
            <a:r>
              <a:rPr lang="kk-KZ" sz="2000" dirty="0"/>
              <a:t>әлеуметтік өзара іс-қимыл субъектілерін жанжал жағдайына итермелейтін ішкі қозғаушы күштер болуы мүмкін. Мотив қажеттілік, қызығушылық, мақсат, идеал, сенім және т.б. түрінде көрсетілуі мүмкін.</a:t>
            </a:r>
          </a:p>
          <a:p>
            <a:pPr algn="just"/>
            <a:r>
              <a:rPr lang="kk-KZ" sz="2000" dirty="0"/>
              <a:t>Кез келген компанияда </a:t>
            </a:r>
            <a:r>
              <a:rPr lang="kk-KZ" sz="2000" b="1" dirty="0">
                <a:solidFill>
                  <a:srgbClr val="FFC000"/>
                </a:solidFill>
              </a:rPr>
              <a:t>қақтығыстарды басқару күрделі процесс </a:t>
            </a:r>
            <a:r>
              <a:rPr lang="kk-KZ" sz="2000" dirty="0"/>
              <a:t>болып табылады, ол келесі қызмет түрлерін қамтуы тиіс:</a:t>
            </a:r>
          </a:p>
          <a:p>
            <a:pPr algn="just"/>
            <a:r>
              <a:rPr lang="kk-KZ" sz="2000" dirty="0"/>
              <a:t>•</a:t>
            </a:r>
            <a:r>
              <a:rPr lang="kk-KZ" sz="2000" b="1" dirty="0">
                <a:solidFill>
                  <a:srgbClr val="FFC000"/>
                </a:solidFill>
              </a:rPr>
              <a:t>	</a:t>
            </a:r>
            <a:r>
              <a:rPr lang="kk-KZ" sz="2000" b="1" dirty="0"/>
              <a:t>қақтығыстарды болжау және олардың функционалдық бағыттылығын уақытында бағалау қажет;</a:t>
            </a:r>
          </a:p>
          <a:p>
            <a:pPr algn="just"/>
            <a:r>
              <a:rPr lang="kk-KZ" sz="2000" b="1" dirty="0"/>
              <a:t>•	қақтығысты ескерту немесе ынталандыру;</a:t>
            </a:r>
          </a:p>
          <a:p>
            <a:pPr algn="just"/>
            <a:r>
              <a:rPr lang="kk-KZ" sz="2000" b="1" dirty="0"/>
              <a:t>•	қақтығысты реттеу;</a:t>
            </a:r>
          </a:p>
          <a:p>
            <a:pPr algn="just"/>
            <a:r>
              <a:rPr lang="kk-KZ" sz="2000" b="1" dirty="0"/>
              <a:t>•	қақтығысты шешу.</a:t>
            </a:r>
          </a:p>
          <a:p>
            <a:pPr algn="just"/>
            <a:endParaRPr lang="kk-KZ" sz="2300" dirty="0"/>
          </a:p>
        </p:txBody>
      </p:sp>
    </p:spTree>
    <p:extLst>
      <p:ext uri="{BB962C8B-B14F-4D97-AF65-F5344CB8AC3E}">
        <p14:creationId xmlns:p14="http://schemas.microsoft.com/office/powerpoint/2010/main" val="16856992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84804" y="116632"/>
            <a:ext cx="8748464" cy="6555641"/>
          </a:xfrm>
          <a:prstGeom prst="rect">
            <a:avLst/>
          </a:prstGeom>
        </p:spPr>
        <p:txBody>
          <a:bodyPr wrap="square">
            <a:spAutoFit/>
          </a:bodyPr>
          <a:lstStyle/>
          <a:p>
            <a:pPr algn="just"/>
            <a:r>
              <a:rPr lang="kk-KZ" sz="2000" b="1" dirty="0"/>
              <a:t>Конфликтті басқаруды екі аспект </a:t>
            </a:r>
            <a:r>
              <a:rPr lang="kk-KZ" sz="2000" dirty="0"/>
              <a:t>бойынша қарастыруға болады: </a:t>
            </a:r>
            <a:r>
              <a:rPr lang="kk-KZ" sz="2000" i="1" dirty="0">
                <a:solidFill>
                  <a:srgbClr val="FFC000"/>
                </a:solidFill>
              </a:rPr>
              <a:t>ішкі және сыртқы</a:t>
            </a:r>
            <a:r>
              <a:rPr lang="kk-KZ" sz="2000" dirty="0"/>
              <a:t>. </a:t>
            </a:r>
            <a:r>
              <a:rPr lang="kk-KZ" sz="2000" dirty="0">
                <a:solidFill>
                  <a:srgbClr val="FFC000"/>
                </a:solidFill>
              </a:rPr>
              <a:t>Олардың біріншісі </a:t>
            </a:r>
            <a:r>
              <a:rPr lang="kk-KZ" sz="2000" dirty="0"/>
              <a:t>- жанжалдың өзара әрекеттесуіндегі өзіндік мінез-құлықты бақылау, бұл аспект психологиялық сипатта болады және нұсқаулықтың келесі тақырыбында көрініс табады. </a:t>
            </a:r>
            <a:r>
              <a:rPr lang="kk-KZ" sz="2000" dirty="0">
                <a:solidFill>
                  <a:srgbClr val="FFC000"/>
                </a:solidFill>
              </a:rPr>
              <a:t>Жанжалдарды басқарудың сыртқы аспектісі </a:t>
            </a:r>
            <a:r>
              <a:rPr lang="kk-KZ" sz="2000" dirty="0"/>
              <a:t>осы күрделі процестің ұйымдастырушылық және технологиялық аспектілерін көрсетеді, онда басшылық та, өзінің қызметтік міндеттерін атқаратын қызметкер де басқару субъектісі бола алады. Дәл осы аспект бойынша біз бұл мәселені қарастырамыз.</a:t>
            </a:r>
          </a:p>
          <a:p>
            <a:pPr algn="just"/>
            <a:r>
              <a:rPr lang="kk-KZ" sz="2000" b="1" dirty="0">
                <a:solidFill>
                  <a:srgbClr val="FFC000"/>
                </a:solidFill>
              </a:rPr>
              <a:t>Конфликтті  басқару </a:t>
            </a:r>
            <a:r>
              <a:rPr lang="kk-KZ" sz="2000" dirty="0"/>
              <a:t>- қақтығыс процесіне бағытталған, әлеуметтік маңызды проблемаларды шешуді қамтамасыз ететін мақсатты әсер ету. Бұл оның адам іс-әрекетінің ұтымды арнасына аударылуы, қажетті нәтижеге жету үшін әлеуметтік субъектілердің жанжалды мінез-құлқына мағыналы әсер ету; бұл әлеуметтік процеске конструктивті әсер етумен қарама-қайшылықты шектеу. </a:t>
            </a:r>
            <a:endParaRPr lang="kk-KZ" sz="2000" dirty="0" smtClean="0"/>
          </a:p>
          <a:p>
            <a:pPr algn="just"/>
            <a:r>
              <a:rPr lang="kk-KZ" sz="2000" dirty="0" smtClean="0"/>
              <a:t>Конфликтті  </a:t>
            </a:r>
            <a:r>
              <a:rPr lang="kk-KZ" sz="2000" dirty="0"/>
              <a:t>басқару оны тоқтатуды және ұйымға, топқа және тұлғааралық қатынастарға қауіп төндіретін деңгейден төмен ұстап тұруды көздейді. Тәжірибелі басқару оның шешілуіне әкелуі мүмкін, яғни жанжалды тудырған мәселені жоюға және белсенділікті қамтамасыз ету үшін тараптардың қарым-қатынасын қалпына келтіруге мүмкіндік береді.</a:t>
            </a:r>
          </a:p>
        </p:txBody>
      </p:sp>
    </p:spTree>
    <p:extLst>
      <p:ext uri="{BB962C8B-B14F-4D97-AF65-F5344CB8AC3E}">
        <p14:creationId xmlns:p14="http://schemas.microsoft.com/office/powerpoint/2010/main" val="3306447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5018" y="116632"/>
            <a:ext cx="8424936" cy="3539430"/>
          </a:xfrm>
          <a:prstGeom prst="rect">
            <a:avLst/>
          </a:prstGeom>
        </p:spPr>
        <p:txBody>
          <a:bodyPr wrap="square">
            <a:spAutoFit/>
          </a:bodyPr>
          <a:lstStyle/>
          <a:p>
            <a:pPr algn="ctr"/>
            <a:r>
              <a:rPr lang="kk-KZ" sz="2000" dirty="0" smtClean="0"/>
              <a:t>Конфликтті  </a:t>
            </a:r>
            <a:r>
              <a:rPr lang="kk-KZ" sz="2000" dirty="0"/>
              <a:t>шешу реттеу, аяқтау, алдын-алу, келісім, алдын-алу, әлсірету, кейінге қалдыру және т.б процесстерде көрінуі мүмкін.</a:t>
            </a:r>
          </a:p>
          <a:p>
            <a:pPr algn="just"/>
            <a:r>
              <a:rPr lang="kk-KZ" sz="2000" b="1" dirty="0">
                <a:solidFill>
                  <a:srgbClr val="FFC000"/>
                </a:solidFill>
              </a:rPr>
              <a:t>Жанжалды тұлғааралық басқару екі негізгі сипаттамаға: </a:t>
            </a:r>
            <a:r>
              <a:rPr lang="kk-KZ" sz="2000" dirty="0"/>
              <a:t>өз мүдделерін қанағаттандырудағы табандылық дәрежесіне және басқалардың мүдделерін қанағаттандырудағы ынтымақтастық дәрежесіне байланысты жанжалды жағдайдағы мінез-құлықтың әртүрлі стратегиясын сипаттайтын </a:t>
            </a:r>
            <a:r>
              <a:rPr lang="kk-KZ" sz="2000" b="1" dirty="0">
                <a:solidFill>
                  <a:srgbClr val="FFC000"/>
                </a:solidFill>
              </a:rPr>
              <a:t>К. Томас </a:t>
            </a:r>
            <a:r>
              <a:rPr lang="kk-KZ" sz="2000" dirty="0"/>
              <a:t>белгілі схемасымен көрініс табады. </a:t>
            </a:r>
            <a:r>
              <a:rPr lang="kk-KZ" sz="2000" b="1" dirty="0">
                <a:solidFill>
                  <a:srgbClr val="FFC000"/>
                </a:solidFill>
              </a:rPr>
              <a:t>Томастың терминологиясында </a:t>
            </a:r>
            <a:r>
              <a:rPr lang="kk-KZ" sz="2000" dirty="0"/>
              <a:t>бұл қашу (жалтару), бейімделу, бәсекелестік (басу), ымыраға келу және ынтымақтастық.</a:t>
            </a:r>
          </a:p>
          <a:p>
            <a:pPr algn="ctr"/>
            <a:endParaRPr lang="kk-KZ" sz="2400" dirty="0"/>
          </a:p>
        </p:txBody>
      </p:sp>
      <p:sp>
        <p:nvSpPr>
          <p:cNvPr id="3" name="Прямоугольник 2"/>
          <p:cNvSpPr/>
          <p:nvPr/>
        </p:nvSpPr>
        <p:spPr>
          <a:xfrm>
            <a:off x="899592" y="3212976"/>
            <a:ext cx="7416824" cy="3170099"/>
          </a:xfrm>
          <a:prstGeom prst="rect">
            <a:avLst/>
          </a:prstGeom>
        </p:spPr>
        <p:txBody>
          <a:bodyPr wrap="square">
            <a:spAutoFit/>
          </a:bodyPr>
          <a:lstStyle/>
          <a:p>
            <a:r>
              <a:rPr lang="kk-KZ" dirty="0" smtClean="0"/>
              <a:t>•</a:t>
            </a:r>
            <a:r>
              <a:rPr lang="kk-KZ" sz="2000" dirty="0" smtClean="0"/>
              <a:t>Бәсекелестік: басу, өз мүдделері үшін ашық күрес, өз ұстанымын қорғау.</a:t>
            </a:r>
          </a:p>
          <a:p>
            <a:r>
              <a:rPr lang="kk-KZ" sz="2000" dirty="0" smtClean="0"/>
              <a:t>•Бейімделу: өз позициясын өзгерту, мінез-құлықты қайта құру, қайшылықтарды тегістеу, өз мүдделерінен бас тарту.</a:t>
            </a:r>
          </a:p>
          <a:p>
            <a:r>
              <a:rPr lang="kk-KZ" sz="2000" dirty="0" smtClean="0"/>
              <a:t>•Қашу: жанжалдан жалтару, даулы жағдайдан шығуға ұмтылу.</a:t>
            </a:r>
          </a:p>
          <a:p>
            <a:r>
              <a:rPr lang="kk-KZ" sz="2000" dirty="0" smtClean="0"/>
              <a:t>•Келісім: өзара жол берулер арқылы келіспеушіліктерді реттеу.</a:t>
            </a:r>
          </a:p>
          <a:p>
            <a:r>
              <a:rPr lang="kk-KZ" sz="2000" dirty="0" smtClean="0"/>
              <a:t>•Ынтымақтастық: екі тараптың мүдделерін қанағаттандыратын шешімді бірлесіп іздеу.</a:t>
            </a:r>
            <a:endParaRPr lang="kk-KZ" sz="2000" dirty="0"/>
          </a:p>
        </p:txBody>
      </p:sp>
    </p:spTree>
    <p:extLst>
      <p:ext uri="{BB962C8B-B14F-4D97-AF65-F5344CB8AC3E}">
        <p14:creationId xmlns:p14="http://schemas.microsoft.com/office/powerpoint/2010/main" val="1560385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03648" y="179944"/>
            <a:ext cx="6468437" cy="461665"/>
          </a:xfrm>
          <a:prstGeom prst="rect">
            <a:avLst/>
          </a:prstGeom>
        </p:spPr>
        <p:txBody>
          <a:bodyPr wrap="none">
            <a:spAutoFit/>
          </a:bodyPr>
          <a:lstStyle/>
          <a:p>
            <a:pPr algn="ctr"/>
            <a:r>
              <a:rPr lang="ru-RU" sz="2400" b="1" dirty="0" smtClean="0">
                <a:solidFill>
                  <a:srgbClr val="FFC000"/>
                </a:solidFill>
              </a:rPr>
              <a:t>ҚАҚТЫҒЫСТАРДЫ БАСҚАРУ ӘДІСТЕРІ</a:t>
            </a:r>
            <a:endParaRPr lang="ru-RU" sz="2400" b="1" dirty="0">
              <a:solidFill>
                <a:srgbClr val="FFC000"/>
              </a:solidFill>
            </a:endParaRPr>
          </a:p>
        </p:txBody>
      </p:sp>
      <p:sp>
        <p:nvSpPr>
          <p:cNvPr id="3" name="Прямоугольник 2"/>
          <p:cNvSpPr/>
          <p:nvPr/>
        </p:nvSpPr>
        <p:spPr>
          <a:xfrm>
            <a:off x="611560" y="641609"/>
            <a:ext cx="8322840" cy="6247864"/>
          </a:xfrm>
          <a:prstGeom prst="rect">
            <a:avLst/>
          </a:prstGeom>
        </p:spPr>
        <p:txBody>
          <a:bodyPr wrap="square">
            <a:spAutoFit/>
          </a:bodyPr>
          <a:lstStyle/>
          <a:p>
            <a:r>
              <a:rPr lang="kk-KZ" sz="2000" dirty="0" smtClean="0"/>
              <a:t>Қақтығыстарды </a:t>
            </a:r>
            <a:r>
              <a:rPr lang="kk-KZ" sz="2000" dirty="0"/>
              <a:t>басқарудың көптеген әдістері бар. Оларды 5 ірі топқа бөлуге болады, олардың әрқайсысы өзінің қолданылу саласы бар:</a:t>
            </a:r>
          </a:p>
          <a:p>
            <a:r>
              <a:rPr lang="kk-KZ" sz="2000" dirty="0" smtClean="0">
                <a:solidFill>
                  <a:srgbClr val="FF0000"/>
                </a:solidFill>
              </a:rPr>
              <a:t>1.Тұлғаішілік</a:t>
            </a:r>
            <a:r>
              <a:rPr lang="kk-KZ" sz="2000" dirty="0">
                <a:solidFill>
                  <a:srgbClr val="FF0000"/>
                </a:solidFill>
              </a:rPr>
              <a:t>;</a:t>
            </a:r>
          </a:p>
          <a:p>
            <a:r>
              <a:rPr lang="kk-KZ" sz="2000" dirty="0" smtClean="0">
                <a:solidFill>
                  <a:srgbClr val="FF0000"/>
                </a:solidFill>
              </a:rPr>
              <a:t>2.Құрылымдық</a:t>
            </a:r>
            <a:r>
              <a:rPr lang="kk-KZ" sz="2000" dirty="0">
                <a:solidFill>
                  <a:srgbClr val="FF0000"/>
                </a:solidFill>
              </a:rPr>
              <a:t>;</a:t>
            </a:r>
          </a:p>
          <a:p>
            <a:r>
              <a:rPr lang="kk-KZ" sz="2000" dirty="0" smtClean="0">
                <a:solidFill>
                  <a:srgbClr val="FF0000"/>
                </a:solidFill>
              </a:rPr>
              <a:t>3.Тұлғааралық</a:t>
            </a:r>
            <a:r>
              <a:rPr lang="kk-KZ" sz="2000" dirty="0">
                <a:solidFill>
                  <a:srgbClr val="FF0000"/>
                </a:solidFill>
              </a:rPr>
              <a:t>;</a:t>
            </a:r>
          </a:p>
          <a:p>
            <a:r>
              <a:rPr lang="kk-KZ" sz="2000" dirty="0" smtClean="0">
                <a:solidFill>
                  <a:srgbClr val="FF0000"/>
                </a:solidFill>
              </a:rPr>
              <a:t>4.Келіссөздер</a:t>
            </a:r>
            <a:r>
              <a:rPr lang="kk-KZ" sz="2000" dirty="0">
                <a:solidFill>
                  <a:srgbClr val="FF0000"/>
                </a:solidFill>
              </a:rPr>
              <a:t>;</a:t>
            </a:r>
          </a:p>
          <a:p>
            <a:r>
              <a:rPr lang="kk-KZ" sz="2000" dirty="0" smtClean="0">
                <a:solidFill>
                  <a:srgbClr val="FF0000"/>
                </a:solidFill>
              </a:rPr>
              <a:t>5.Жауапты </a:t>
            </a:r>
            <a:r>
              <a:rPr lang="kk-KZ" sz="2000" dirty="0">
                <a:solidFill>
                  <a:srgbClr val="FF0000"/>
                </a:solidFill>
              </a:rPr>
              <a:t>агрессивті әрекеттер.</a:t>
            </a:r>
          </a:p>
          <a:p>
            <a:endParaRPr lang="kk-KZ" sz="2000" dirty="0"/>
          </a:p>
          <a:p>
            <a:r>
              <a:rPr lang="kk-KZ" sz="2000" b="1" dirty="0">
                <a:solidFill>
                  <a:srgbClr val="FF0000"/>
                </a:solidFill>
              </a:rPr>
              <a:t>Тұлғаішілік  әдістер </a:t>
            </a:r>
            <a:r>
              <a:rPr lang="kk-KZ" sz="2000" dirty="0"/>
              <a:t>жеке тұлғаға әсер етеді және өзінің мінез-құлқын дұрыс ұйымдастырудан, қарсыластың қорғаныстық реакциясын туғызбай, өз көзқарасын дұрыс жеткізе білуден тұрады.</a:t>
            </a:r>
          </a:p>
          <a:p>
            <a:r>
              <a:rPr lang="kk-KZ" sz="2000" dirty="0"/>
              <a:t>Әдістер басқа адамға белгілі бір тақырыпқа жеке көзқарасын айыптау мен талаптарынсыз беру үшін қолданылады, бірақ басқа адамның жеке көзқарасын өзгерту мақсатында («Мен-пікір» әдісі) қолданылады.</a:t>
            </a:r>
          </a:p>
          <a:p>
            <a:r>
              <a:rPr lang="kk-KZ" sz="2000" dirty="0"/>
              <a:t>Әдістер адамға қарсыласын қарсыласқа айналдырмастан өз позициясын қорғауға мүмкіндік береді. Әсіресе «Мен-пікір» әдісі адам көңілі қалса немесе бақытсыз болса тиімді болады.</a:t>
            </a:r>
          </a:p>
          <a:p>
            <a:pPr algn="ctr"/>
            <a:endParaRPr lang="kk-KZ" sz="2000" dirty="0"/>
          </a:p>
        </p:txBody>
      </p:sp>
    </p:spTree>
    <p:extLst>
      <p:ext uri="{BB962C8B-B14F-4D97-AF65-F5344CB8AC3E}">
        <p14:creationId xmlns:p14="http://schemas.microsoft.com/office/powerpoint/2010/main" val="2229472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282887"/>
            <a:ext cx="8778730" cy="6217087"/>
          </a:xfrm>
          <a:prstGeom prst="rect">
            <a:avLst/>
          </a:prstGeom>
        </p:spPr>
        <p:txBody>
          <a:bodyPr wrap="square">
            <a:spAutoFit/>
          </a:bodyPr>
          <a:lstStyle/>
          <a:p>
            <a:r>
              <a:rPr lang="kk-KZ" sz="2100" b="1" dirty="0">
                <a:solidFill>
                  <a:srgbClr val="FF0000"/>
                </a:solidFill>
              </a:rPr>
              <a:t>Құрылымдық әдістер</a:t>
            </a:r>
            <a:r>
              <a:rPr lang="kk-KZ" sz="2100" dirty="0">
                <a:solidFill>
                  <a:srgbClr val="FF0000"/>
                </a:solidFill>
              </a:rPr>
              <a:t> </a:t>
            </a:r>
            <a:r>
              <a:rPr lang="kk-KZ" sz="2100" dirty="0"/>
              <a:t>негізінен функциялардың, құқықтар мен міндеттердің дұрыс бөлінбеуі, жұмыстың дұрыс ұйымдастырылмауы, қызметкерлерді ынталандыру жүйесінің әділетсіздігі және т.б. салдарынан болатын ұйымдық қақтығыстардың қатысушыларына әсер етеді.</a:t>
            </a:r>
            <a:endParaRPr lang="ru-RU" sz="2100" dirty="0"/>
          </a:p>
          <a:p>
            <a:r>
              <a:rPr lang="kk-KZ" sz="2100" dirty="0">
                <a:solidFill>
                  <a:srgbClr val="FFC000"/>
                </a:solidFill>
              </a:rPr>
              <a:t>Бұл әдістер мыналарды қамтиды:</a:t>
            </a:r>
            <a:endParaRPr lang="ru-RU" sz="2100" dirty="0">
              <a:solidFill>
                <a:srgbClr val="FFC000"/>
              </a:solidFill>
            </a:endParaRPr>
          </a:p>
          <a:p>
            <a:pPr marL="342900" lvl="0" indent="-342900">
              <a:buFont typeface="Arial" panose="020B0604020202020204" pitchFamily="34" charset="0"/>
              <a:buChar char="•"/>
            </a:pPr>
            <a:r>
              <a:rPr lang="kk-KZ" sz="2100" dirty="0"/>
              <a:t>жұмыс талаптарын нақтылау;</a:t>
            </a:r>
            <a:endParaRPr lang="ru-RU" sz="2100" dirty="0"/>
          </a:p>
          <a:p>
            <a:pPr marL="342900" lvl="0" indent="-342900">
              <a:buFont typeface="Arial" panose="020B0604020202020204" pitchFamily="34" charset="0"/>
              <a:buChar char="•"/>
            </a:pPr>
            <a:r>
              <a:rPr lang="kk-KZ" sz="2100" dirty="0"/>
              <a:t>үйлестіру тетіктерін қолдану;</a:t>
            </a:r>
            <a:endParaRPr lang="ru-RU" sz="2100" dirty="0"/>
          </a:p>
          <a:p>
            <a:pPr marL="342900" lvl="0" indent="-342900">
              <a:buFont typeface="Arial" panose="020B0604020202020204" pitchFamily="34" charset="0"/>
              <a:buChar char="•"/>
            </a:pPr>
            <a:r>
              <a:rPr lang="kk-KZ" sz="2100" dirty="0"/>
              <a:t>корпоративтік мақсаттарды дамыту немесе нақтылау;</a:t>
            </a:r>
            <a:endParaRPr lang="ru-RU" sz="2100" dirty="0"/>
          </a:p>
          <a:p>
            <a:pPr marL="342900" lvl="0" indent="-342900">
              <a:buFont typeface="Arial" panose="020B0604020202020204" pitchFamily="34" charset="0"/>
              <a:buChar char="•"/>
            </a:pPr>
            <a:r>
              <a:rPr lang="kk-KZ" sz="2100" dirty="0"/>
              <a:t>марапаттаудың сенімді жүйесін құру</a:t>
            </a:r>
            <a:r>
              <a:rPr lang="kk-KZ" sz="2100" dirty="0" smtClean="0"/>
              <a:t>.</a:t>
            </a:r>
          </a:p>
          <a:p>
            <a:pPr lvl="0"/>
            <a:endParaRPr lang="ru-RU" sz="2100" dirty="0"/>
          </a:p>
          <a:p>
            <a:r>
              <a:rPr lang="kk-KZ" sz="2100" i="1" dirty="0">
                <a:solidFill>
                  <a:srgbClr val="FFC000"/>
                </a:solidFill>
                <a:latin typeface="+mj-lt"/>
              </a:rPr>
              <a:t>Жұмысқа қойылатын талаптарды түсіндіру </a:t>
            </a:r>
            <a:r>
              <a:rPr lang="kk-KZ" sz="2100" dirty="0"/>
              <a:t>қақтығыстардың алдын алу мен шешудің тиімді әдістерінің бірі болып саналады. Әр қызметкер өзінің міндеттерін, жауапкершілігі мен құқықтарын нақты түсінуі керек.</a:t>
            </a:r>
            <a:endParaRPr lang="ru-RU" sz="2100" dirty="0"/>
          </a:p>
          <a:p>
            <a:r>
              <a:rPr lang="kk-KZ" sz="2100" dirty="0"/>
              <a:t>Бұл әдіс тиісті лауазымдық нұсқаулықтарды дайындауға және басқару деңгейлері бойынша функцияларды, құқықтар мен міндеттерді бөлуді реттейтін құжаттарды әзірлеуге негізделген.</a:t>
            </a:r>
            <a:endParaRPr lang="ru-RU" sz="2100" dirty="0"/>
          </a:p>
          <a:p>
            <a:endParaRPr lang="kk-KZ" sz="2000" dirty="0" smtClean="0"/>
          </a:p>
        </p:txBody>
      </p:sp>
    </p:spTree>
    <p:extLst>
      <p:ext uri="{BB962C8B-B14F-4D97-AF65-F5344CB8AC3E}">
        <p14:creationId xmlns:p14="http://schemas.microsoft.com/office/powerpoint/2010/main" val="1771930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16631"/>
            <a:ext cx="8496944" cy="6555641"/>
          </a:xfrm>
          <a:prstGeom prst="rect">
            <a:avLst/>
          </a:prstGeom>
        </p:spPr>
        <p:txBody>
          <a:bodyPr wrap="square">
            <a:spAutoFit/>
          </a:bodyPr>
          <a:lstStyle/>
          <a:p>
            <a:r>
              <a:rPr lang="kk-KZ" sz="2000" i="1" dirty="0">
                <a:solidFill>
                  <a:srgbClr val="FFC000"/>
                </a:solidFill>
              </a:rPr>
              <a:t>Үйлестіру тетіктерін қолдану </a:t>
            </a:r>
            <a:r>
              <a:rPr lang="kk-KZ" sz="2000" dirty="0"/>
              <a:t>ұйымның құрылымдық бөлімшелері мен лауазымды тұлғаларды басқару процесіне тарту, қажет болған жағдайда жанжалға араласу және жанжал тараптары арасындағы дауларды шешуге көмектесу болып табылады.</a:t>
            </a:r>
          </a:p>
          <a:p>
            <a:r>
              <a:rPr lang="kk-KZ" sz="2000" dirty="0"/>
              <a:t>Ең көп таралған тетіктерге адамдардың өзара іс-қимылын, шешім қабылдау мен ұйым ішіндегі ақпарат ағынын жеңілдететін билік иерархиясы кіреді.</a:t>
            </a:r>
          </a:p>
          <a:p>
            <a:r>
              <a:rPr lang="kk-KZ" sz="2000" dirty="0"/>
              <a:t>Егер қызметкерлердің көзқарастарында сәйкессіздік болса, бас менеджерге қажетті шешім қабылдау туралы ұсыныс жасау арқылы жанжалды болдырмауға болады. Бірлестік қағидасы жанжалды жағдайды басқару үшін иерархияны қолдануды жеңілдетеді, өйткені бағынышты адамдар өздерінің жетекшісінің шешімдерін орындауға міндетті.</a:t>
            </a:r>
          </a:p>
          <a:p>
            <a:r>
              <a:rPr lang="kk-KZ" sz="2000" i="1" dirty="0">
                <a:solidFill>
                  <a:srgbClr val="FFC000"/>
                </a:solidFill>
              </a:rPr>
              <a:t>Корпоративтік мақсаттарды әзірлеу немесе нақтылау </a:t>
            </a:r>
            <a:r>
              <a:rPr lang="kk-KZ" sz="2000" dirty="0"/>
              <a:t>сізге ұйымның барлық қызметкерлерінің күш-жігерін біріктіруге, оларды операциялық мәселелерді шешуге жіберуге мүмкіндік береді</a:t>
            </a:r>
            <a:r>
              <a:rPr lang="kk-KZ" sz="2000" dirty="0" smtClean="0"/>
              <a:t>.</a:t>
            </a:r>
          </a:p>
          <a:p>
            <a:r>
              <a:rPr lang="kk-KZ" sz="2000" i="1" dirty="0">
                <a:solidFill>
                  <a:srgbClr val="FFC000"/>
                </a:solidFill>
              </a:rPr>
              <a:t>Сыйақылардың сенімді жүйесін құру </a:t>
            </a:r>
            <a:r>
              <a:rPr lang="kk-KZ" sz="2000" dirty="0"/>
              <a:t>қайшылықты жағдайды басқару үшін де қолданыла алады, өйткені әділ сыйақы адамдардың мінез-құлқына жағымды әсер етеді және жойқын қақтығыстарды болдырмайды. Сыйақы жүйесі жеке тұлғалардың немесе жеке топтардың теріс әрекеттерін ынталандырмауы маңызды.</a:t>
            </a:r>
          </a:p>
        </p:txBody>
      </p:sp>
    </p:spTree>
    <p:extLst>
      <p:ext uri="{BB962C8B-B14F-4D97-AF65-F5344CB8AC3E}">
        <p14:creationId xmlns:p14="http://schemas.microsoft.com/office/powerpoint/2010/main" val="76626382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Базовая">
  <a:themeElements>
    <a:clrScheme name="Другая 1">
      <a:dk1>
        <a:sysClr val="windowText" lastClr="000000"/>
      </a:dk1>
      <a:lt1>
        <a:sysClr val="window" lastClr="FFFFFF"/>
      </a:lt1>
      <a:dk2>
        <a:srgbClr val="92D050"/>
      </a:dk2>
      <a:lt2>
        <a:srgbClr val="92D050"/>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Базовая">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Аптека">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115</TotalTime>
  <Words>1305</Words>
  <Application>Microsoft Office PowerPoint</Application>
  <PresentationFormat>Экран (4:3)</PresentationFormat>
  <Paragraphs>94</Paragraphs>
  <Slides>14</Slides>
  <Notes>1</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14</vt:i4>
      </vt:variant>
    </vt:vector>
  </HeadingPairs>
  <TitlesOfParts>
    <vt:vector size="20" baseType="lpstr">
      <vt:lpstr>Arial</vt:lpstr>
      <vt:lpstr>Calibri</vt:lpstr>
      <vt:lpstr>Palatino Linotype</vt:lpstr>
      <vt:lpstr>Times New Roman</vt:lpstr>
      <vt:lpstr>Wingdings</vt:lpstr>
      <vt:lpstr>Базовая</vt:lpstr>
      <vt:lpstr>10 ДӘРІС</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 ДӘРІС</dc:title>
  <dc:creator>пк</dc:creator>
  <cp:lastModifiedBy>Acer</cp:lastModifiedBy>
  <cp:revision>16</cp:revision>
  <dcterms:created xsi:type="dcterms:W3CDTF">2020-11-02T18:12:05Z</dcterms:created>
  <dcterms:modified xsi:type="dcterms:W3CDTF">2020-11-17T05:49:10Z</dcterms:modified>
</cp:coreProperties>
</file>